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8" r:id="rId6"/>
    <p:sldId id="258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FF0066"/>
    <a:srgbClr val="00FFCC"/>
    <a:srgbClr val="00FFFF"/>
    <a:srgbClr val="33CC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g-fotki.yandex.ru/get/4705/valenta-mog.17e/0_7602b_b4eb2330_orig.jpg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21377110">
            <a:off x="328613" y="2908300"/>
            <a:ext cx="3902075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0" descr="&amp;Icy;&amp;zcy;&amp;ocy;&amp;bcy;&amp;rcy; &amp;pcy;&amp;ocy; &amp;Kcy;&amp;lcy;&amp;icy;&amp;pcy;&amp;acy;&amp;rcy;&amp;tcy; &amp;Rcy;&amp;acy;&amp;dcy;&amp;ucy;&amp;gcy;&amp;acy;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81624">
            <a:off x="57150" y="4668838"/>
            <a:ext cx="91503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2" descr="&amp;Mcy;&amp;ycy;&amp;lcy;&amp;softcy;&amp;ncy;&amp;ycy;&amp;iecy; &amp;pcy;&amp;ucy;&amp;zcy;&amp;ycy;&amp;rcy;&amp;icy; &amp;icy;&amp;gcy;&amp;rcy;&amp;acy; &amp;scy;&amp;kcy;&amp;acy;&amp;chcy;&amp;acy;&amp;tcy;&amp;softcy; &amp;bcy;&amp;iecy;&amp;scy;&amp;pcy;&amp;lcy;&amp;acy;&amp;tcy;&amp;ncy;&amp;ocy; - &amp;Scy;&amp;kcy;&amp;acy;&amp;chcy;&amp;acy;&amp;tcy;&amp;softcy; &amp;icy;&amp;gcy;&amp;rcy;&amp;ucy; &amp;mcy;&amp;ycy;&amp;lcy;&amp;softcy;&amp;ncy;&amp;ycy;&amp;iecy;…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7366675">
            <a:off x="7851775" y="527050"/>
            <a:ext cx="1104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&amp;Mcy;&amp;ycy;&amp;lcy;&amp;softcy;&amp;ncy;&amp;ycy;&amp;iecy; &amp;pcy;&amp;ucy;&amp;zcy;&amp;ycy;&amp;rcy;&amp;icy; &amp;icy;&amp;gcy;&amp;rcy;&amp;acy; &amp;scy;&amp;kcy;&amp;acy;&amp;chcy;&amp;acy;&amp;tcy;&amp;softcy; &amp;bcy;&amp;iecy;&amp;scy;&amp;pcy;&amp;lcy;&amp;acy;&amp;tcy;&amp;ncy;&amp;ocy; - &amp;Scy;&amp;kcy;&amp;acy;&amp;chcy;&amp;acy;&amp;tcy;&amp;softcy; &amp;icy;&amp;gcy;&amp;rcy;&amp;ucy; &amp;mcy;&amp;ycy;&amp;lcy;&amp;softcy;&amp;ncy;&amp;ycy;&amp;iecy;…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16606239" flipV="1">
            <a:off x="8078788" y="1577975"/>
            <a:ext cx="949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&amp;Mcy;&amp;ycy;&amp;lcy;&amp;softcy;&amp;ncy;&amp;ycy;&amp;iecy; &amp;pcy;&amp;ucy;&amp;zcy;&amp;ycy;&amp;rcy;&amp;icy; &amp;icy;&amp;gcy;&amp;rcy;&amp;acy; &amp;scy;&amp;kcy;&amp;acy;&amp;chcy;&amp;acy;&amp;tcy;&amp;softcy; &amp;bcy;&amp;iecy;&amp;scy;&amp;pcy;&amp;lcy;&amp;acy;&amp;tcy;&amp;ncy;&amp;ocy; - &amp;Scy;&amp;kcy;&amp;acy;&amp;chcy;&amp;acy;&amp;tcy;&amp;softcy; &amp;icy;&amp;gcy;&amp;rcy;&amp;ucy; &amp;mcy;&amp;ycy;&amp;lcy;&amp;softcy;&amp;ncy;&amp;ycy;&amp;iecy;…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19920684">
            <a:off x="4368800" y="200025"/>
            <a:ext cx="10048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4" descr="&amp;Vcy;&amp;scy;&amp;yacy;&amp;kcy;&amp;icy;&amp;iecy; &amp;pcy;&amp;rcy;&amp;ocy;&amp;zcy;&amp;rcy;&amp;acy;&amp;chcy;&amp;ncy;&amp;ycy;&amp;iecy; &amp;shcy;&amp;tcy;&amp;ucy;&amp;chcy;&amp;kcy;&amp;icy; ,&amp;pcy;&amp;ucy;&amp;zcy;&amp;ycy;&amp;rcy;&amp;icy;,&amp;scy;&amp;tcy;&amp;iecy;&amp;kcy;&amp;lcy;&amp;ocy;,&amp;vcy;&amp;ocy;&amp;dcy;&amp;acy;) &amp;Vcy; PNG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8004252">
            <a:off x="5995988" y="-504825"/>
            <a:ext cx="191928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&amp;Dcy;&amp;ncy;&amp;iecy;&amp;vcy;&amp;ncy;&amp;icy;&amp;kcy; JURI-NIKOLAI_POEG : LiveInternet - &amp;Rcy;&amp;ocy;&amp;scy;&amp;scy;&amp;icy;&amp;jcy;&amp;scy;&amp;kcy;&amp;icy;&amp;jcy; &amp;Scy;&amp;iecy;&amp;rcy;&amp;vcy;&amp;icy;&amp;scy;…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rot="10800000" flipH="1" flipV="1">
            <a:off x="214313" y="0"/>
            <a:ext cx="50006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&amp;Vcy;&amp;scy;&amp;yacy;&amp;kcy;&amp;icy;&amp;iecy; &amp;pcy;&amp;rcy;&amp;ocy;&amp;zcy;&amp;rcy;&amp;acy;&amp;chcy;&amp;ncy;&amp;ycy;&amp;iecy; &amp;shcy;&amp;tcy;&amp;ucy;&amp;chcy;&amp;kcy;&amp;icy; ,&amp;pcy;&amp;ucy;&amp;zcy;&amp;ycy;&amp;rcy;&amp;icy;,&amp;scy;&amp;tcy;&amp;iecy;&amp;kcy;&amp;lcy;&amp;ocy;,&amp;vcy;&amp;ocy;&amp;dcy;&amp;acy;) &amp;Vcy; PNG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 rot="6841394">
            <a:off x="1690688" y="119063"/>
            <a:ext cx="1633537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&amp;Mcy;&amp;ycy;&amp;lcy;&amp;softcy;&amp;ncy;&amp;ycy;&amp;iecy; &amp;pcy;&amp;ucy;&amp;zcy;&amp;ycy;&amp;rcy;&amp;icy; &amp;icy;&amp;gcy;&amp;rcy;&amp;acy; &amp;scy;&amp;kcy;&amp;acy;&amp;chcy;&amp;acy;&amp;tcy;&amp;softcy; &amp;bcy;&amp;iecy;&amp;scy;&amp;pcy;&amp;lcy;&amp;acy;&amp;tcy;&amp;ncy;&amp;ocy; - &amp;Scy;&amp;kcy;&amp;acy;&amp;chcy;&amp;acy;&amp;tcy;&amp;softcy; &amp;icy;&amp;gcy;&amp;rcy;&amp;ucy; &amp;mcy;&amp;ycy;&amp;lcy;&amp;softcy;&amp;ncy;&amp;ycy;&amp;iecy;…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4177161">
            <a:off x="192882" y="1466056"/>
            <a:ext cx="10969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DD8116-4644-44F4-9AE6-D7B5D8C8D8D6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2203DC-E324-46D5-B849-72494A7CD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3FFA61-8B39-4D90-AC70-E2AAA8BA367B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356694-402C-4D89-8247-107FAADF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&amp;Vcy;&amp;scy;&amp;yacy;&amp;kcy;&amp;icy;&amp;iecy; &amp;pcy;&amp;rcy;&amp;ocy;&amp;zcy;&amp;rcy;&amp;acy;&amp;chcy;&amp;ncy;&amp;ycy;&amp;iecy; &amp;shcy;&amp;tcy;&amp;ucy;&amp;chcy;&amp;kcy;&amp;icy; ,&amp;pcy;&amp;ucy;&amp;zcy;&amp;ycy;&amp;rcy;&amp;icy;,&amp;scy;&amp;tcy;&amp;iecy;&amp;kcy;&amp;lcy;&amp;ocy;,&amp;vcy;&amp;ocy;&amp;dcy;&amp;acy;) &amp;Vcy; PNG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8004252">
            <a:off x="5995988" y="-504825"/>
            <a:ext cx="191928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2" descr="&amp;Mcy;&amp;ycy;&amp;lcy;&amp;softcy;&amp;ncy;&amp;ycy;&amp;iecy; &amp;pcy;&amp;ucy;&amp;zcy;&amp;ycy;&amp;rcy;&amp;icy; &amp;icy;&amp;gcy;&amp;rcy;&amp;acy; &amp;scy;&amp;kcy;&amp;acy;&amp;chcy;&amp;acy;&amp;tcy;&amp;softcy; &amp;bcy;&amp;iecy;&amp;scy;&amp;pcy;&amp;lcy;&amp;acy;&amp;tcy;&amp;ncy;&amp;ocy; - &amp;Scy;&amp;kcy;&amp;acy;&amp;chcy;&amp;acy;&amp;tcy;&amp;softcy; &amp;icy;&amp;gcy;&amp;rcy;&amp;ucy; &amp;mcy;&amp;ycy;&amp;lcy;&amp;softcy;&amp;ncy;&amp;ycy;&amp;iecy;…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7366675">
            <a:off x="8001001" y="446087"/>
            <a:ext cx="8175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2" descr="&amp;Mcy;&amp;ycy;&amp;lcy;&amp;softcy;&amp;ncy;&amp;ycy;&amp;iecy; &amp;pcy;&amp;ucy;&amp;zcy;&amp;ycy;&amp;rcy;&amp;icy; &amp;icy;&amp;gcy;&amp;rcy;&amp;acy; &amp;scy;&amp;kcy;&amp;acy;&amp;chcy;&amp;acy;&amp;tcy;&amp;softcy; &amp;bcy;&amp;iecy;&amp;scy;&amp;pcy;&amp;lcy;&amp;acy;&amp;tcy;&amp;ncy;&amp;ocy; - &amp;Scy;&amp;kcy;&amp;acy;&amp;chcy;&amp;acy;&amp;tcy;&amp;softcy; &amp;icy;&amp;gcy;&amp;rcy;&amp;ucy; &amp;mcy;&amp;ycy;&amp;lcy;&amp;softcy;&amp;ncy;&amp;ycy;&amp;iecy;…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8791517" flipV="1">
            <a:off x="8215313" y="950912"/>
            <a:ext cx="87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&amp;Mcy;&amp;ycy;&amp;lcy;&amp;softcy;&amp;ncy;&amp;ycy;&amp;iecy; &amp;pcy;&amp;ucy;&amp;zcy;&amp;ycy;&amp;rcy;&amp;icy; &amp;icy;&amp;gcy;&amp;rcy;&amp;acy; &amp;scy;&amp;kcy;&amp;acy;&amp;chcy;&amp;acy;&amp;tcy;&amp;softcy; &amp;bcy;&amp;iecy;&amp;scy;&amp;pcy;&amp;lcy;&amp;acy;&amp;tcy;&amp;ncy;&amp;ocy; - &amp;Scy;&amp;kcy;&amp;acy;&amp;chcy;&amp;acy;&amp;tcy;&amp;softcy; &amp;icy;&amp;gcy;&amp;rcy;&amp;ucy; &amp;mcy;&amp;ycy;&amp;lcy;&amp;softcy;&amp;ncy;&amp;ycy;&amp;iecy;…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9920684">
            <a:off x="4368800" y="200025"/>
            <a:ext cx="10048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&amp;Vcy;&amp;scy;&amp;yacy;&amp;kcy;&amp;icy;&amp;iecy; &amp;pcy;&amp;rcy;&amp;ocy;&amp;zcy;&amp;rcy;&amp;acy;&amp;chcy;&amp;ncy;&amp;ycy;&amp;iecy; &amp;shcy;&amp;tcy;&amp;ucy;&amp;chcy;&amp;kcy;&amp;icy; ,&amp;pcy;&amp;ucy;&amp;zcy;&amp;ycy;&amp;rcy;&amp;icy;,&amp;scy;&amp;tcy;&amp;iecy;&amp;kcy;&amp;lcy;&amp;ocy;,&amp;vcy;&amp;ocy;&amp;dcy;&amp;acy;) &amp;Vcy; PNG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6841394">
            <a:off x="2676524" y="-109537"/>
            <a:ext cx="1549401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&amp;Dcy;&amp;ncy;&amp;iecy;&amp;vcy;&amp;ncy;&amp;icy;&amp;kcy; JURI-NIKOLAI_POEG : LiveInternet - &amp;Rcy;&amp;ocy;&amp;scy;&amp;scy;&amp;icy;&amp;jcy;&amp;scy;&amp;kcy;&amp;icy;&amp;jcy; &amp;Scy;&amp;iecy;&amp;rcy;&amp;vcy;&amp;icy;&amp;scy;…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0800000" flipH="1" flipV="1">
            <a:off x="285750" y="0"/>
            <a:ext cx="33575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&amp;Mcy;&amp;ycy;&amp;lcy;&amp;softcy;&amp;ncy;&amp;ycy;&amp;iecy; &amp;pcy;&amp;ucy;&amp;zcy;&amp;ycy;&amp;rcy;&amp;icy; &amp;icy;&amp;gcy;&amp;rcy;&amp;acy; &amp;scy;&amp;kcy;&amp;acy;&amp;chcy;&amp;acy;&amp;tcy;&amp;softcy; &amp;bcy;&amp;iecy;&amp;scy;&amp;pcy;&amp;lcy;&amp;acy;&amp;tcy;&amp;ncy;&amp;ocy; - &amp;Scy;&amp;kcy;&amp;acy;&amp;chcy;&amp;acy;&amp;tcy;&amp;softcy; &amp;icy;&amp;gcy;&amp;rcy;&amp;ucy; &amp;mcy;&amp;ycy;&amp;lcy;&amp;softcy;&amp;ncy;&amp;ycy;&amp;iecy;…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rot="4177161">
            <a:off x="152401" y="1055687"/>
            <a:ext cx="938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g-fotki.yandex.ru/get/4705/valenta-mog.17e/0_7602b_b4eb2330_orig.jpg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1066176" flipH="1">
            <a:off x="5949950" y="4017963"/>
            <a:ext cx="28860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8" descr="&amp;Dcy;&amp;ncy;&amp;iecy;&amp;vcy;&amp;ncy;&amp;icy;&amp;kcy; JURI-NIKOLAI_POEG : LiveInternet - &amp;Rcy;&amp;ocy;&amp;scy;&amp;scy;&amp;icy;&amp;jcy;&amp;scy;&amp;kcy;&amp;icy;&amp;jcy; &amp;Scy;&amp;iecy;&amp;rcy;&amp;vcy;&amp;icy;&amp;scy;…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214313"/>
            <a:ext cx="33575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8" descr="&amp;Dcy;&amp;ncy;&amp;iecy;&amp;vcy;&amp;ncy;&amp;icy;&amp;kcy; JURI-NIKOLAI_POEG : LiveInternet - &amp;Rcy;&amp;ocy;&amp;scy;&amp;scy;&amp;icy;&amp;jcy;&amp;scy;&amp;kcy;&amp;icy;&amp;jcy; &amp;Scy;&amp;iecy;&amp;rcy;&amp;vcy;&amp;icy;&amp;scy;…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0141139" flipH="1" flipV="1">
            <a:off x="3279775" y="-142875"/>
            <a:ext cx="3175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" descr="&amp;Dcy;&amp;ncy;&amp;iecy;&amp;vcy;&amp;ncy;&amp;icy;&amp;kcy; JURI-NIKOLAI_POEG : LiveInternet - &amp;Rcy;&amp;ocy;&amp;scy;&amp;scy;&amp;icy;&amp;jcy;&amp;scy;&amp;kcy;&amp;icy;&amp;jcy; &amp;Scy;&amp;iecy;&amp;rcy;&amp;vcy;&amp;icy;&amp;scy;…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9741881" flipH="1" flipV="1">
            <a:off x="92075" y="-17463"/>
            <a:ext cx="41275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FCFC18-FBDE-466D-98F4-7CD7BC391C1C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7F7-BA1B-4497-9470-1E83495E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5470E1-35BB-4509-98EF-B17CAB3C510D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BC41AA-4208-4AD5-A1C5-50701C03C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4AD608-535D-4E71-BA7A-0C3E54E6820D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3458B6-4A44-4B05-8228-E15C034B1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08ACD6-BB85-4C69-A49C-7BF4E5B72032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D10B9-8FC6-4AB5-80AE-8BD9391DB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199119-1200-4A25-B9A7-9805A2464A15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90F572-6204-4A79-8E04-24D2411CF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 "/>
          <p:cNvPicPr>
            <a:picLocks noChangeAspect="1" noChangeArrowheads="1"/>
          </p:cNvPicPr>
          <p:nvPr userDrawn="1"/>
        </p:nvPicPr>
        <p:blipFill>
          <a:blip r:embed="rId14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 "/>
          <p:cNvPicPr>
            <a:picLocks noChangeAspect="1" noChangeArrowheads="1"/>
          </p:cNvPicPr>
          <p:nvPr userDrawn="1"/>
        </p:nvPicPr>
        <p:blipFill>
          <a:blip r:embed="rId14">
            <a:lum contrast="10000"/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frame">
            <a:avLst>
              <a:gd name="adj1" fmla="val 3409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916238" y="1484313"/>
            <a:ext cx="55848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Фольклор как средство формирования интереса к русскому языку у детей </a:t>
            </a:r>
            <a:r>
              <a:rPr lang="ru-RU" sz="2800" dirty="0" err="1" smtClean="0">
                <a:solidFill>
                  <a:srgbClr val="0000FF"/>
                </a:solidFill>
                <a:latin typeface="Arial Black" pitchFamily="34" charset="0"/>
              </a:rPr>
              <a:t>билингвов</a:t>
            </a:r>
            <a:endParaRPr lang="ru-RU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00562" y="4429132"/>
            <a:ext cx="42481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Подготовила: </a:t>
            </a:r>
            <a:r>
              <a:rPr lang="ru-RU" sz="1600" b="1" dirty="0" err="1" smtClean="0">
                <a:solidFill>
                  <a:srgbClr val="00B050"/>
                </a:solidFill>
              </a:rPr>
              <a:t>Тремасова</a:t>
            </a:r>
            <a:r>
              <a:rPr lang="ru-RU" sz="1600" b="1" dirty="0" smtClean="0">
                <a:solidFill>
                  <a:srgbClr val="00B050"/>
                </a:solidFill>
              </a:rPr>
              <a:t> Оксана Владимировна, заведующий Структурным подразделением «Детский сад «Сказка» ГБОУ ООШ № 11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6425" y="933450"/>
            <a:ext cx="7929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формировании интереса к русскому языку у детей старшего дошкольного возраста фольклор играет не второстепенную, а одну из главенствующих ролей. Через фольклор происходит освоение языка в близкой для детей и доступной по возрасту форме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2" t="16458" r="33055" b="31289"/>
          <a:stretch/>
        </p:blipFill>
        <p:spPr bwMode="auto">
          <a:xfrm>
            <a:off x="1785918" y="2357430"/>
            <a:ext cx="5692877" cy="382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G_3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71678"/>
            <a:ext cx="4030657" cy="3023657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8408" y="5114886"/>
            <a:ext cx="8229600" cy="5667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Среди ряда различных форм работы игра является особенно плодотворным, ведущим видом деятельности детей дошкольного возраста</a:t>
            </a:r>
            <a:endParaRPr lang="ru-RU" sz="1600" b="1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4823" name="Picture 7" descr="IMG_3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4000980" cy="300039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48" y="5357826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Эмоциональный компонент занятий при формировании интереса к русскому языку играет большую роль при снятии психологического напряжения у детей-иммигрантов</a:t>
            </a:r>
          </a:p>
        </p:txBody>
      </p:sp>
      <p:pic>
        <p:nvPicPr>
          <p:cNvPr id="38919" name="Picture 7" descr="IMG_3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5786478" cy="433985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29600" cy="642934"/>
          </a:xfrm>
        </p:spPr>
        <p:txBody>
          <a:bodyPr/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Особое место в развитии интереса к русскому языку на занятиях с двуязычными детьми занимают народные игры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11895" r="74348" b="28125"/>
          <a:stretch/>
        </p:blipFill>
        <p:spPr bwMode="auto">
          <a:xfrm>
            <a:off x="785786" y="500042"/>
            <a:ext cx="2823229" cy="403221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5020" r="39345" b="16364"/>
          <a:stretch/>
        </p:blipFill>
        <p:spPr bwMode="auto">
          <a:xfrm>
            <a:off x="3929058" y="1357298"/>
            <a:ext cx="4714908" cy="397192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8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ell\фото\калядки 2014\праздники 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5624" y="869050"/>
            <a:ext cx="2607487" cy="195561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dell\фото\калядки 2014\праздники 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51723" y="891955"/>
            <a:ext cx="3135305" cy="235147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dell\фото\калядки 2014\праздники 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87378"/>
            <a:ext cx="3101931" cy="232644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1374" y="4725144"/>
            <a:ext cx="61268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Знакомя детей с народными играми, вовлекая их в активную совместную с другими, в том числе и русскоязычными, детьми игровую и словесную деятельность, мы, тем самым, формируем их интерес к русскому языку.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2910" y="5786454"/>
            <a:ext cx="8229600" cy="7858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Прослушав сказку несколько раз, хорошо запомнив ее, дети начинают изображать ее в инсценировке, кукольном театре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" name="Рисунок 5" descr="праздники 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4357686" cy="32682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праздники 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500306"/>
            <a:ext cx="4159249" cy="3119437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4348" y="357166"/>
            <a:ext cx="7481912" cy="2857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Практическая значимость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: 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 Данная идея эффективно работает на</a:t>
            </a:r>
          </a:p>
          <a:p>
            <a:pPr algn="ctr"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формирование компетентности родителей </a:t>
            </a:r>
          </a:p>
          <a:p>
            <a:pPr algn="ctr"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и воспитателей, воспитывающих детей – </a:t>
            </a:r>
            <a:r>
              <a:rPr lang="ru-RU" sz="1800" dirty="0" err="1" smtClean="0">
                <a:solidFill>
                  <a:schemeClr val="tx2"/>
                </a:solidFill>
                <a:latin typeface="Arial Black" pitchFamily="34" charset="0"/>
              </a:rPr>
              <a:t>билингвистов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;</a:t>
            </a:r>
          </a:p>
          <a:p>
            <a:pPr algn="ctr">
              <a:buFont typeface="Arial" charset="0"/>
              <a:buNone/>
            </a:pPr>
            <a:endParaRPr lang="ru-RU" sz="18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может использоваться в любой системе методической работы с педагогами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2050" name="Picture 2" descr="D:\dell\фото\калядки 2014\праздники 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3"/>
            <a:ext cx="4643470" cy="348260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 Среди ряда различных форм работы игра является особенно плодотворным, ведущим видом деятельности детей дошкольного возраста</vt:lpstr>
      <vt:lpstr>Эмоциональный компонент занятий при формировании интереса к русскому языку играет большую роль при снятии психологического напряжения у детей-иммигрантов</vt:lpstr>
      <vt:lpstr>Особое место в развитии интереса к русскому языку на занятиях с двуязычными детьми занимают народные игры</vt:lpstr>
      <vt:lpstr>Презентация PowerPoint</vt:lpstr>
      <vt:lpstr>Прослушав сказку несколько раз, хорошо запомнив ее, дети начинают изображать ее в инсценировке, кукольном театре.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Windows User</cp:lastModifiedBy>
  <cp:revision>30</cp:revision>
  <dcterms:created xsi:type="dcterms:W3CDTF">2015-06-10T11:21:37Z</dcterms:created>
  <dcterms:modified xsi:type="dcterms:W3CDTF">2018-04-15T10:46:01Z</dcterms:modified>
</cp:coreProperties>
</file>